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embeddedFontLst>
    <p:embeddedFont>
      <p:font typeface="Tahoma" panose="020B0604030504040204" pitchFamily="34" charset="0"/>
      <p:regular r:id="rId19"/>
      <p:bold r:id="rId20"/>
    </p:embeddedFont>
    <p:embeddedFont>
      <p:font typeface="Calibri" panose="020F0502020204030204" pitchFamily="3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5" roundtripDataSignature="AMtx7mjBeMlhtIxwMmybQcdMie2DbvYq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08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878070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63281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" name="Google Shape;15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83417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Talk about the last call</a:t>
            </a:r>
            <a:endParaRPr/>
          </a:p>
        </p:txBody>
      </p:sp>
      <p:sp>
        <p:nvSpPr>
          <p:cNvPr id="168" name="Google Shape;168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0672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5" name="Google Shape;17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Talk about the last call</a:t>
            </a:r>
            <a:endParaRPr/>
          </a:p>
        </p:txBody>
      </p:sp>
      <p:sp>
        <p:nvSpPr>
          <p:cNvPr id="176" name="Google Shape;176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7338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3" name="Google Shape;18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Talk about the last call</a:t>
            </a:r>
            <a:endParaRPr/>
          </a:p>
        </p:txBody>
      </p:sp>
      <p:sp>
        <p:nvSpPr>
          <p:cNvPr id="184" name="Google Shape;184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54671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Talk about the last call</a:t>
            </a:r>
            <a:endParaRPr/>
          </a:p>
        </p:txBody>
      </p:sp>
      <p:sp>
        <p:nvSpPr>
          <p:cNvPr id="192" name="Google Shape;192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77713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0" name="Google Shape;20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1" name="Google Shape;201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25721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9" name="Google Shape;209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7095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8539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2" name="Google Shape;102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828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54629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8" name="Google Shape;118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3493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6" name="Google Shape;126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11261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5" name="Google Shape;135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1278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3" name="Google Shape;143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1450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4951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_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7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_TITLE_AND_VERTICAL_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8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_OBJECTS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_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1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_OBJECTS_WITH_TEXT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2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22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_WITH_CAPTION_TEX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_WITH_CAPTION_TEX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6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2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hyperlink" Target="http://www.nfadb.org" TargetMode="External"/><Relationship Id="rId7" Type="http://schemas.openxmlformats.org/officeDocument/2006/relationships/hyperlink" Target="mailto:info@nfadb.or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witter.com/NFADB" TargetMode="External"/><Relationship Id="rId5" Type="http://schemas.openxmlformats.org/officeDocument/2006/relationships/hyperlink" Target="http://www.instagram.com/nfadbinfo" TargetMode="External"/><Relationship Id="rId4" Type="http://schemas.openxmlformats.org/officeDocument/2006/relationships/hyperlink" Target="http://www.facebook.com/NFADB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mailto:edgenie@nfadb.org" TargetMode="External"/><Relationship Id="rId13" Type="http://schemas.openxmlformats.org/officeDocument/2006/relationships/hyperlink" Target="mailto:donia@nfadb.org" TargetMode="External"/><Relationship Id="rId3" Type="http://schemas.openxmlformats.org/officeDocument/2006/relationships/hyperlink" Target="mailto:patti@nfadb.org" TargetMode="External"/><Relationship Id="rId7" Type="http://schemas.openxmlformats.org/officeDocument/2006/relationships/hyperlink" Target="mailto:nilam@nfadb.org" TargetMode="External"/><Relationship Id="rId12" Type="http://schemas.openxmlformats.org/officeDocument/2006/relationships/hyperlink" Target="mailto:janet@nfadb.org" TargetMode="External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acqueline@nfadb.org" TargetMode="External"/><Relationship Id="rId11" Type="http://schemas.openxmlformats.org/officeDocument/2006/relationships/hyperlink" Target="mailto:myrna@nfadb.org" TargetMode="External"/><Relationship Id="rId5" Type="http://schemas.openxmlformats.org/officeDocument/2006/relationships/hyperlink" Target="mailto:melanie@nfadb.org" TargetMode="External"/><Relationship Id="rId15" Type="http://schemas.openxmlformats.org/officeDocument/2006/relationships/hyperlink" Target="mailto:rebecca@nfadb.org" TargetMode="External"/><Relationship Id="rId10" Type="http://schemas.openxmlformats.org/officeDocument/2006/relationships/hyperlink" Target="mailto:mary@nfadb.org" TargetMode="External"/><Relationship Id="rId4" Type="http://schemas.openxmlformats.org/officeDocument/2006/relationships/hyperlink" Target="mailto:diana@nfadb.org" TargetMode="External"/><Relationship Id="rId9" Type="http://schemas.openxmlformats.org/officeDocument/2006/relationships/hyperlink" Target="mailto:john@nfadb.org" TargetMode="External"/><Relationship Id="rId14" Type="http://schemas.openxmlformats.org/officeDocument/2006/relationships/hyperlink" Target="mailto:sarah@nfadb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fadb.org/support-nfadb/volunteer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191C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457200" y="1752599"/>
            <a:ext cx="8077200" cy="175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Tahoma"/>
              <a:buNone/>
            </a:pPr>
            <a:r>
              <a:rPr lang="en-US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National Family Association for Deaf-Blind</a:t>
            </a:r>
            <a:endParaRPr/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53290" y="4277171"/>
            <a:ext cx="9011197" cy="1101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Empowering Families with Individuals who are Deaf-Blind</a:t>
            </a:r>
            <a:endParaRPr/>
          </a:p>
        </p:txBody>
      </p:sp>
      <p:pic>
        <p:nvPicPr>
          <p:cNvPr id="90" name="Google Shape;90;p1" descr="NFADB"/>
          <p:cNvPicPr preferRelativeResize="0"/>
          <p:nvPr/>
        </p:nvPicPr>
        <p:blipFill rotWithShape="1">
          <a:blip r:embed="rId3">
            <a:alphaModFix/>
          </a:blip>
          <a:srcRect b="3572"/>
          <a:stretch/>
        </p:blipFill>
        <p:spPr>
          <a:xfrm>
            <a:off x="609600" y="228600"/>
            <a:ext cx="1314450" cy="13735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191C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0"/>
          <p:cNvSpPr txBox="1">
            <a:spLocks noGrp="1"/>
          </p:cNvSpPr>
          <p:nvPr>
            <p:ph type="title"/>
          </p:nvPr>
        </p:nvSpPr>
        <p:spPr>
          <a:xfrm>
            <a:off x="1828800" y="320040"/>
            <a:ext cx="5638800" cy="67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</a:pPr>
            <a:r>
              <a:rPr lang="en-US" sz="36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Affiliate Network </a:t>
            </a:r>
            <a:endParaRPr/>
          </a:p>
        </p:txBody>
      </p:sp>
      <p:sp>
        <p:nvSpPr>
          <p:cNvPr id="162" name="Google Shape;162;p10"/>
          <p:cNvSpPr txBox="1">
            <a:spLocks noGrp="1"/>
          </p:cNvSpPr>
          <p:nvPr>
            <p:ph type="body" idx="1"/>
          </p:nvPr>
        </p:nvSpPr>
        <p:spPr>
          <a:xfrm>
            <a:off x="457200" y="1972575"/>
            <a:ext cx="7422900" cy="38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NFADB is committed to creating a strong national network of families with individuals who are deaf-blind. Our Affiliate Network is a partnership with family organizations and NFADB to collaborate on activities that improve opportunities and services for families.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/>
          </a:p>
          <a:p>
            <a:pPr marL="0" lvl="0" indent="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/>
          </a:p>
        </p:txBody>
      </p:sp>
      <p:pic>
        <p:nvPicPr>
          <p:cNvPr id="163" name="Google Shape;163;p10" descr="NFADB"/>
          <p:cNvPicPr preferRelativeResize="0"/>
          <p:nvPr/>
        </p:nvPicPr>
        <p:blipFill rotWithShape="1">
          <a:blip r:embed="rId3">
            <a:alphaModFix/>
          </a:blip>
          <a:srcRect b="3572"/>
          <a:stretch/>
        </p:blipFill>
        <p:spPr>
          <a:xfrm>
            <a:off x="41910" y="38100"/>
            <a:ext cx="1314450" cy="13735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sp>
        <p:nvSpPr>
          <p:cNvPr id="164" name="Google Shape;164;p10"/>
          <p:cNvSpPr txBox="1"/>
          <p:nvPr/>
        </p:nvSpPr>
        <p:spPr>
          <a:xfrm>
            <a:off x="0" y="0"/>
            <a:ext cx="42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191C"/>
        </a:soli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1"/>
          <p:cNvSpPr txBox="1">
            <a:spLocks noGrp="1"/>
          </p:cNvSpPr>
          <p:nvPr>
            <p:ph type="title"/>
          </p:nvPr>
        </p:nvSpPr>
        <p:spPr>
          <a:xfrm>
            <a:off x="1143000" y="320040"/>
            <a:ext cx="6553200" cy="67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</a:pPr>
            <a:r>
              <a:rPr lang="en-US" sz="36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NFADB Affiliates</a:t>
            </a:r>
            <a:endParaRPr/>
          </a:p>
        </p:txBody>
      </p:sp>
      <p:sp>
        <p:nvSpPr>
          <p:cNvPr id="171" name="Google Shape;171;p11"/>
          <p:cNvSpPr txBox="1">
            <a:spLocks noGrp="1"/>
          </p:cNvSpPr>
          <p:nvPr>
            <p:ph type="body" idx="1"/>
          </p:nvPr>
        </p:nvSpPr>
        <p:spPr>
          <a:xfrm>
            <a:off x="685800" y="1109524"/>
            <a:ext cx="7391400" cy="54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/>
          </a:p>
          <a:p>
            <a:pPr marL="457200" lvl="0" indent="-393700" algn="l" rtl="0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Tahoma"/>
              <a:buChar char="•"/>
            </a:pPr>
            <a:r>
              <a:rPr lang="en-US" sz="2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Arkansas Empowering Families of Deafblindness</a:t>
            </a:r>
            <a:endParaRPr sz="26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937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Tahoma"/>
              <a:buChar char="•"/>
            </a:pPr>
            <a:r>
              <a:rPr lang="en-US" sz="2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Ava’s Voice - NJ </a:t>
            </a:r>
            <a:endParaRPr sz="2300"/>
          </a:p>
          <a:p>
            <a:pPr marL="457200" lvl="0" indent="-3937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Tahoma"/>
              <a:buChar char="•"/>
            </a:pPr>
            <a:r>
              <a:rPr lang="en-US" sz="2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Deaf-Blind Multihandicapped Association of Texas </a:t>
            </a:r>
            <a:endParaRPr sz="26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937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Tahoma"/>
              <a:buChar char="•"/>
            </a:pPr>
            <a:r>
              <a:rPr lang="en-US" sz="2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Family Partners for the DeafBlind of Florida and the Virgin Islands</a:t>
            </a:r>
            <a:endParaRPr sz="26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937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Tahoma"/>
              <a:buChar char="•"/>
            </a:pPr>
            <a:r>
              <a:rPr lang="en-US" sz="2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Illinois Advocates for the Deafblind</a:t>
            </a:r>
            <a:endParaRPr sz="26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937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Tahoma"/>
              <a:buChar char="•"/>
            </a:pPr>
            <a:r>
              <a:rPr lang="en-US" sz="2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Lane of Inquiry</a:t>
            </a:r>
            <a:endParaRPr sz="26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937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Tahoma"/>
              <a:buChar char="•"/>
            </a:pPr>
            <a:r>
              <a:rPr lang="en-US" sz="2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Michigan Association for DeafBlind </a:t>
            </a:r>
            <a:endParaRPr sz="2300"/>
          </a:p>
          <a:p>
            <a:pPr marL="457200" lvl="0" indent="-3937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Tahoma"/>
              <a:buChar char="•"/>
            </a:pPr>
            <a:r>
              <a:rPr lang="en-US" sz="2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New York Parent Association for Deaf-Blind</a:t>
            </a:r>
            <a:endParaRPr sz="2300"/>
          </a:p>
          <a:p>
            <a:pPr marL="457200" lvl="0" indent="-3937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Tahoma"/>
              <a:buChar char="•"/>
            </a:pPr>
            <a:r>
              <a:rPr lang="en-US" sz="2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Pennsylvania Partnership for the Deafblind </a:t>
            </a:r>
            <a:endParaRPr sz="2300"/>
          </a:p>
          <a:p>
            <a:pPr marL="457200" lvl="0" indent="-3937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Tahoma"/>
              <a:buChar char="•"/>
            </a:pPr>
            <a:r>
              <a:rPr lang="en-US" sz="2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Puerto Rico Deaf-Blind Parent Association</a:t>
            </a:r>
            <a:endParaRPr sz="2300"/>
          </a:p>
          <a:p>
            <a:pPr marL="457200" lvl="0" indent="-3937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Tahoma"/>
              <a:buChar char="•"/>
            </a:pPr>
            <a:r>
              <a:rPr lang="en-US" sz="2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Texas Chargers, Inc.</a:t>
            </a:r>
            <a:endParaRPr sz="2300"/>
          </a:p>
          <a:p>
            <a:pPr marL="457200" lvl="0" indent="-3810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ahoma"/>
              <a:buChar char="•"/>
            </a:pPr>
            <a:r>
              <a:rPr lang="en-US" sz="2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Utah De</a:t>
            </a: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af-Blind Family Ties</a:t>
            </a:r>
            <a:endParaRPr/>
          </a:p>
          <a:p>
            <a:pPr marL="171450" lvl="0" indent="0" algn="l" rtl="0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/>
          </a:p>
        </p:txBody>
      </p:sp>
      <p:pic>
        <p:nvPicPr>
          <p:cNvPr id="172" name="Google Shape;172;p11" descr="NFADB"/>
          <p:cNvPicPr preferRelativeResize="0"/>
          <p:nvPr/>
        </p:nvPicPr>
        <p:blipFill rotWithShape="1">
          <a:blip r:embed="rId3">
            <a:alphaModFix/>
          </a:blip>
          <a:srcRect b="3572"/>
          <a:stretch/>
        </p:blipFill>
        <p:spPr>
          <a:xfrm>
            <a:off x="133350" y="150495"/>
            <a:ext cx="1314450" cy="13735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191C"/>
        </a:solid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2"/>
          <p:cNvSpPr txBox="1">
            <a:spLocks noGrp="1"/>
          </p:cNvSpPr>
          <p:nvPr>
            <p:ph type="title"/>
          </p:nvPr>
        </p:nvSpPr>
        <p:spPr>
          <a:xfrm>
            <a:off x="1371600" y="320040"/>
            <a:ext cx="6324600" cy="67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</a:pPr>
            <a:r>
              <a:rPr lang="en-US" sz="36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What We Do (1 of 3)</a:t>
            </a:r>
            <a:endParaRPr/>
          </a:p>
        </p:txBody>
      </p:sp>
      <p:sp>
        <p:nvSpPr>
          <p:cNvPr id="179" name="Google Shape;179;p12"/>
          <p:cNvSpPr txBox="1">
            <a:spLocks noGrp="1"/>
          </p:cNvSpPr>
          <p:nvPr>
            <p:ph type="body" idx="1"/>
          </p:nvPr>
        </p:nvSpPr>
        <p:spPr>
          <a:xfrm>
            <a:off x="457200" y="1905000"/>
            <a:ext cx="73914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Advocate for all families with individuals who are deaf-blind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Connect families and others to information and resources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Foster family-to-family relationships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Offer training opportunities and support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Provide current information on deaf-blindness via a website, social media, and email</a:t>
            </a:r>
            <a:endParaRPr/>
          </a:p>
        </p:txBody>
      </p:sp>
      <p:pic>
        <p:nvPicPr>
          <p:cNvPr id="180" name="Google Shape;180;p12" descr="NFADB"/>
          <p:cNvPicPr preferRelativeResize="0"/>
          <p:nvPr/>
        </p:nvPicPr>
        <p:blipFill rotWithShape="1">
          <a:blip r:embed="rId3">
            <a:alphaModFix/>
          </a:blip>
          <a:srcRect b="3572"/>
          <a:stretch/>
        </p:blipFill>
        <p:spPr>
          <a:xfrm>
            <a:off x="169117" y="228600"/>
            <a:ext cx="1314450" cy="13735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191C"/>
        </a:solidFill>
        <a:effectLst/>
      </p:bgPr>
    </p:bg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3"/>
          <p:cNvSpPr txBox="1">
            <a:spLocks noGrp="1"/>
          </p:cNvSpPr>
          <p:nvPr>
            <p:ph type="title"/>
          </p:nvPr>
        </p:nvSpPr>
        <p:spPr>
          <a:xfrm>
            <a:off x="1295400" y="320040"/>
            <a:ext cx="6400800" cy="67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</a:pPr>
            <a:r>
              <a:rPr lang="en-US" sz="36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What We Do (2 of 3)</a:t>
            </a:r>
            <a:endParaRPr/>
          </a:p>
        </p:txBody>
      </p:sp>
      <p:sp>
        <p:nvSpPr>
          <p:cNvPr id="187" name="Google Shape;187;p13"/>
          <p:cNvSpPr txBox="1">
            <a:spLocks noGrp="1"/>
          </p:cNvSpPr>
          <p:nvPr>
            <p:ph type="body" idx="1"/>
          </p:nvPr>
        </p:nvSpPr>
        <p:spPr>
          <a:xfrm>
            <a:off x="457200" y="1905000"/>
            <a:ext cx="7391400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Provide a unified voice that supports and advocates for national policies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Promote partnerships at local, state, and national levels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Partner with national organizations to build strong service systems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Bring family and professional voices to researchers and state/national discussions concerning deaf-blindness</a:t>
            </a:r>
            <a:endParaRPr/>
          </a:p>
        </p:txBody>
      </p:sp>
      <p:pic>
        <p:nvPicPr>
          <p:cNvPr id="188" name="Google Shape;188;p13" descr="NFADB"/>
          <p:cNvPicPr preferRelativeResize="0"/>
          <p:nvPr/>
        </p:nvPicPr>
        <p:blipFill rotWithShape="1">
          <a:blip r:embed="rId3">
            <a:alphaModFix/>
          </a:blip>
          <a:srcRect b="3572"/>
          <a:stretch/>
        </p:blipFill>
        <p:spPr>
          <a:xfrm>
            <a:off x="133350" y="150495"/>
            <a:ext cx="1314450" cy="13735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191C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4"/>
          <p:cNvSpPr txBox="1"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</a:pPr>
            <a:r>
              <a:rPr lang="en-US" sz="36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What We Do (3 of 3)</a:t>
            </a:r>
            <a:endParaRPr/>
          </a:p>
        </p:txBody>
      </p:sp>
      <p:sp>
        <p:nvSpPr>
          <p:cNvPr id="195" name="Google Shape;195;p14"/>
          <p:cNvSpPr txBox="1">
            <a:spLocks noGrp="1"/>
          </p:cNvSpPr>
          <p:nvPr>
            <p:ph type="body" idx="1"/>
          </p:nvPr>
        </p:nvSpPr>
        <p:spPr>
          <a:xfrm>
            <a:off x="685800" y="1901824"/>
            <a:ext cx="7448550" cy="160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Promote a strong national Affiliate Network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Partner with the Affiliate Network to improve opportunities and services for families</a:t>
            </a:r>
            <a:endParaRPr/>
          </a:p>
          <a:p>
            <a:pPr marL="171450" lvl="0" indent="-19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6" name="Google Shape;196;p14"/>
          <p:cNvSpPr/>
          <p:nvPr/>
        </p:nvSpPr>
        <p:spPr>
          <a:xfrm>
            <a:off x="700075" y="3628300"/>
            <a:ext cx="7448700" cy="1759800"/>
          </a:xfrm>
          <a:prstGeom prst="rect">
            <a:avLst/>
          </a:prstGeom>
          <a:noFill/>
          <a:ln w="222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NFADB invites family organizations to join the NFADB Affiliate Network. This can be a group that meets informally a few times a year, or a formal non-profit group with bylaws, policies and procedures. The group membership must be at least 51 percent family members.</a:t>
            </a:r>
            <a:r>
              <a:rPr lang="en-US"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>
              <a:solidFill>
                <a:srgbClr val="FFFFFF"/>
              </a:solidFill>
            </a:endParaRPr>
          </a:p>
        </p:txBody>
      </p:sp>
      <p:pic>
        <p:nvPicPr>
          <p:cNvPr id="197" name="Google Shape;197;p14" descr="NFADB"/>
          <p:cNvPicPr preferRelativeResize="0"/>
          <p:nvPr/>
        </p:nvPicPr>
        <p:blipFill rotWithShape="1">
          <a:blip r:embed="rId3">
            <a:alphaModFix/>
          </a:blip>
          <a:srcRect b="3572"/>
          <a:stretch/>
        </p:blipFill>
        <p:spPr>
          <a:xfrm>
            <a:off x="133350" y="150495"/>
            <a:ext cx="1314450" cy="13735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191C"/>
        </a:soli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5"/>
          <p:cNvSpPr txBox="1">
            <a:spLocks noGrp="1"/>
          </p:cNvSpPr>
          <p:nvPr>
            <p:ph type="title"/>
          </p:nvPr>
        </p:nvSpPr>
        <p:spPr>
          <a:xfrm>
            <a:off x="2220843" y="213140"/>
            <a:ext cx="5791200" cy="67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</a:pPr>
            <a:r>
              <a:rPr lang="en-US" sz="36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How to Reach Us</a:t>
            </a:r>
            <a:r>
              <a:rPr lang="en-US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</a:t>
            </a:r>
            <a:endParaRPr/>
          </a:p>
        </p:txBody>
      </p:sp>
      <p:sp>
        <p:nvSpPr>
          <p:cNvPr id="204" name="Google Shape;204;p15"/>
          <p:cNvSpPr txBox="1">
            <a:spLocks noGrp="1"/>
          </p:cNvSpPr>
          <p:nvPr>
            <p:ph type="body" idx="1"/>
          </p:nvPr>
        </p:nvSpPr>
        <p:spPr>
          <a:xfrm>
            <a:off x="2043042" y="1019291"/>
            <a:ext cx="6323494" cy="5749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NFADB</a:t>
            </a:r>
            <a:endParaRPr sz="20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PO Box 1667</a:t>
            </a:r>
            <a:endParaRPr sz="20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Sands Point, NY 11050</a:t>
            </a:r>
            <a:endParaRPr sz="20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1-800-255-0411 or 516-944-8900 ext. 1275</a:t>
            </a:r>
            <a:endParaRPr sz="20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 sz="20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0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Website: </a:t>
            </a:r>
            <a:r>
              <a:rPr lang="en-US" sz="2000" b="0" u="sng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www.nfadb.org</a:t>
            </a:r>
            <a:endParaRPr sz="2000" b="1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000" b="1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Facebook: Id - </a:t>
            </a:r>
            <a:r>
              <a:rPr lang="en-US" sz="2000" b="1" u="sng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NFADB</a:t>
            </a:r>
            <a:r>
              <a:rPr lang="en-US" sz="2000" b="1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2000" b="1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000" b="1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Instagram: Id- </a:t>
            </a:r>
            <a:r>
              <a:rPr lang="en-US" sz="2000" b="1" u="sng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  <a:hlinkClick r:id="rId5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nfadborg</a:t>
            </a:r>
            <a:endParaRPr sz="2000" b="1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000" b="1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Twitter: Id - </a:t>
            </a:r>
            <a:r>
              <a:rPr lang="en-US" sz="2000" b="1" u="sng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  <a:hlinkClick r:id="rId6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NFADB</a:t>
            </a:r>
            <a:endParaRPr sz="2000" b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000" b="1" i="0" u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Email:</a:t>
            </a:r>
            <a:r>
              <a:rPr lang="en-US" sz="2000" b="0" i="0" u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000" b="0" i="0" u="sng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  <a:hlinkClick r:id="rId7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info@nfadb.org</a:t>
            </a:r>
            <a:endParaRPr sz="2000" b="1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000"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Headquarters at Helen Keller National Center</a:t>
            </a:r>
            <a:endParaRPr sz="20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Sands Point, NY</a:t>
            </a:r>
            <a:endParaRPr sz="20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Administrative Assistant: Allan Santiago  </a:t>
            </a:r>
            <a:endParaRPr sz="20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205" name="Google Shape;205;p15" descr="NFADB"/>
          <p:cNvPicPr preferRelativeResize="0"/>
          <p:nvPr/>
        </p:nvPicPr>
        <p:blipFill rotWithShape="1">
          <a:blip r:embed="rId8">
            <a:alphaModFix/>
          </a:blip>
          <a:srcRect b="3572"/>
          <a:stretch/>
        </p:blipFill>
        <p:spPr>
          <a:xfrm>
            <a:off x="133350" y="150495"/>
            <a:ext cx="1314450" cy="13735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191C"/>
        </a:solidFill>
        <a:effectLst/>
      </p:bgPr>
    </p:bg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6"/>
          <p:cNvSpPr txBox="1">
            <a:spLocks noGrp="1"/>
          </p:cNvSpPr>
          <p:nvPr>
            <p:ph type="title"/>
          </p:nvPr>
        </p:nvSpPr>
        <p:spPr>
          <a:xfrm>
            <a:off x="1706825" y="381000"/>
            <a:ext cx="6424800" cy="6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</a:pPr>
            <a:r>
              <a:rPr lang="en-US" sz="36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Thank You! </a:t>
            </a:r>
            <a:endParaRPr/>
          </a:p>
        </p:txBody>
      </p:sp>
      <p:sp>
        <p:nvSpPr>
          <p:cNvPr id="212" name="Google Shape;212;p16"/>
          <p:cNvSpPr txBox="1">
            <a:spLocks noGrp="1"/>
          </p:cNvSpPr>
          <p:nvPr>
            <p:ph type="body" idx="1"/>
          </p:nvPr>
        </p:nvSpPr>
        <p:spPr>
          <a:xfrm>
            <a:off x="1591700" y="1051500"/>
            <a:ext cx="7320600" cy="55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0"/>
              <a:buNone/>
            </a:pPr>
            <a:endParaRPr sz="760"/>
          </a:p>
          <a:p>
            <a:pPr marL="457200" lvl="0" indent="-343154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4"/>
              <a:buChar char="•"/>
            </a:pPr>
            <a:r>
              <a:rPr lang="en-US" sz="1683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Patti McGowan, (PA) President: </a:t>
            </a:r>
            <a:r>
              <a:rPr lang="en-US" sz="1683" u="sng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patti@nfadb.org</a:t>
            </a:r>
            <a:r>
              <a:rPr lang="en-US" sz="1683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1957"/>
          </a:p>
          <a:p>
            <a:pPr marL="457200" lvl="0" indent="-343154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4"/>
              <a:buChar char="•"/>
            </a:pPr>
            <a:r>
              <a:rPr lang="en-US" sz="1683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Diana Griffen, (PA) Vice President: </a:t>
            </a:r>
            <a:r>
              <a:rPr lang="en-US" sz="1683" u="sng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diana@nfadb.org</a:t>
            </a:r>
            <a:r>
              <a:rPr lang="en-US" sz="1683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1957"/>
          </a:p>
          <a:p>
            <a:pPr marL="457200" lvl="0" indent="-343154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4"/>
              <a:buChar char="•"/>
            </a:pPr>
            <a:r>
              <a:rPr lang="en-US" sz="1683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Melanie Knapp, (TX) Secretary: </a:t>
            </a:r>
            <a:r>
              <a:rPr lang="en-US" sz="1683" u="sng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  <a:hlinkClick r:id="rId5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melanie@nfadb.org</a:t>
            </a:r>
            <a:r>
              <a:rPr lang="en-US" sz="1683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 </a:t>
            </a:r>
            <a:endParaRPr sz="1957"/>
          </a:p>
          <a:p>
            <a:pPr marL="457200" lvl="0" indent="-343154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4"/>
              <a:buChar char="•"/>
            </a:pPr>
            <a:r>
              <a:rPr lang="en-US" sz="1683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Jacqueline Izaguirre, (TX) Treasurer: </a:t>
            </a:r>
            <a:r>
              <a:rPr lang="en-US" sz="1683" u="sng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  <a:hlinkClick r:id="rId6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jacqueline@nfadb.org</a:t>
            </a:r>
            <a:r>
              <a:rPr lang="en-US" sz="1683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1683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43154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4"/>
              <a:buChar char="•"/>
            </a:pPr>
            <a:r>
              <a:rPr lang="en-US" sz="1683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Nilam Agrawal, (TX) </a:t>
            </a:r>
            <a:r>
              <a:rPr lang="en-US" sz="1683" u="sng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  <a:hlinkClick r:id="rId7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nilam@nfadb.org</a:t>
            </a:r>
            <a:r>
              <a:rPr lang="en-US" sz="1683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</a:t>
            </a:r>
            <a:endParaRPr sz="1683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43154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4"/>
              <a:buChar char="•"/>
            </a:pPr>
            <a:r>
              <a:rPr lang="en-US" sz="1683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Edgenie Bellah, (TX) </a:t>
            </a:r>
            <a:r>
              <a:rPr lang="en-US" sz="1683" u="sng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  <a:hlinkClick r:id="rId8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edgenie@nfadb.org</a:t>
            </a:r>
            <a:endParaRPr sz="1683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43154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4"/>
              <a:buChar char="•"/>
            </a:pPr>
            <a:r>
              <a:rPr lang="en-US" sz="1683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John Butterflies, (MO) </a:t>
            </a:r>
            <a:r>
              <a:rPr lang="en-US" sz="1683" u="sng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  <a:hlinkClick r:id="rId9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john@nfadb.org</a:t>
            </a:r>
            <a:endParaRPr sz="1683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43154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4"/>
              <a:buChar char="•"/>
            </a:pPr>
            <a:r>
              <a:rPr lang="en-US" sz="1683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Mary Gyori, (VT) </a:t>
            </a:r>
            <a:r>
              <a:rPr lang="en-US" sz="1683" u="sng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  <a:hlinkClick r:id="rId10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mary@nfadb.org</a:t>
            </a:r>
            <a:r>
              <a:rPr lang="en-US" sz="1683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1957"/>
          </a:p>
          <a:p>
            <a:pPr marL="457200" lvl="0" indent="-343154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4"/>
              <a:buChar char="•"/>
            </a:pPr>
            <a:r>
              <a:rPr lang="en-US" sz="1683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Myrna Medina, (CA) </a:t>
            </a:r>
            <a:r>
              <a:rPr lang="en-US" sz="1683" u="sng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  <a:hlinkClick r:id="rId11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myrna@nfadb.org</a:t>
            </a:r>
            <a:r>
              <a:rPr lang="en-US" sz="1683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1957"/>
          </a:p>
          <a:p>
            <a:pPr marL="457200" lvl="0" indent="-343154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4"/>
              <a:buChar char="•"/>
            </a:pPr>
            <a:r>
              <a:rPr lang="en-US" sz="1683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Janet Murray, (MA) </a:t>
            </a:r>
            <a:r>
              <a:rPr lang="en-US" sz="1683" u="sng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  <a:hlinkClick r:id="rId12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janet@nfadb.org</a:t>
            </a:r>
            <a:endParaRPr sz="1683" u="sng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43217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5"/>
              <a:buFont typeface="Tahoma"/>
              <a:buChar char="•"/>
            </a:pPr>
            <a:r>
              <a:rPr lang="en-US" sz="1683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Donia Shirley, (FL) </a:t>
            </a:r>
            <a:r>
              <a:rPr lang="en-US" sz="1683" u="sng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  <a:hlinkClick r:id="rId1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donia@nfadb.org</a:t>
            </a:r>
            <a:endParaRPr sz="1683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43217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5"/>
              <a:buFont typeface="Tahoma"/>
              <a:buChar char="•"/>
            </a:pPr>
            <a:r>
              <a:rPr lang="en-US" sz="1683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Sarah Steele, (TX) </a:t>
            </a:r>
            <a:r>
              <a:rPr lang="en-US" sz="1683" u="sng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  <a:hlinkClick r:id="rId1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sarah@nfadb.org</a:t>
            </a:r>
            <a:r>
              <a:rPr lang="en-US" sz="1683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1683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43217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5"/>
              <a:buFont typeface="Tahoma"/>
              <a:buChar char="•"/>
            </a:pPr>
            <a:r>
              <a:rPr lang="en-US" sz="1683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Rebecca Cowan-Story, (GA) </a:t>
            </a:r>
            <a:r>
              <a:rPr lang="en-US" sz="1683" u="sng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  <a:hlinkClick r:id="rId15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rebecca@nfadb.org</a:t>
            </a:r>
            <a:r>
              <a:rPr lang="en-US" sz="1683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1683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 sz="16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71450" lvl="0" indent="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SzPts val="1800"/>
              <a:buNone/>
            </a:pPr>
            <a:endParaRPr sz="18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213" name="Google Shape;213;p16" descr="NFADB"/>
          <p:cNvPicPr preferRelativeResize="0"/>
          <p:nvPr/>
        </p:nvPicPr>
        <p:blipFill rotWithShape="1">
          <a:blip r:embed="rId16">
            <a:alphaModFix/>
          </a:blip>
          <a:srcRect b="3572"/>
          <a:stretch/>
        </p:blipFill>
        <p:spPr>
          <a:xfrm>
            <a:off x="133350" y="150495"/>
            <a:ext cx="1314450" cy="13735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191C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790575" y="381000"/>
            <a:ext cx="7239000" cy="67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</a:pPr>
            <a:r>
              <a:rPr lang="en-US" sz="36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Who We Are</a:t>
            </a:r>
            <a:endParaRPr/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457200" y="1828801"/>
            <a:ext cx="7391400" cy="4190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i="1"/>
          </a:p>
          <a:p>
            <a:pPr marL="0" lvl="0" indent="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NFADB is a nonprofit national organization that has served families with individuals who are deaf-blind since 1994. Originally started by and for families, it has expanded to include interested professionals and other individuals or organizations.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/>
          </a:p>
        </p:txBody>
      </p:sp>
      <p:pic>
        <p:nvPicPr>
          <p:cNvPr id="98" name="Google Shape;98;p2" descr="NFADB"/>
          <p:cNvPicPr preferRelativeResize="0"/>
          <p:nvPr/>
        </p:nvPicPr>
        <p:blipFill rotWithShape="1">
          <a:blip r:embed="rId3">
            <a:alphaModFix/>
          </a:blip>
          <a:srcRect b="3572"/>
          <a:stretch/>
        </p:blipFill>
        <p:spPr>
          <a:xfrm>
            <a:off x="133350" y="150495"/>
            <a:ext cx="1314450" cy="13735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191C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>
            <a:spLocks noGrp="1"/>
          </p:cNvSpPr>
          <p:nvPr>
            <p:ph type="title"/>
          </p:nvPr>
        </p:nvSpPr>
        <p:spPr>
          <a:xfrm>
            <a:off x="1600200" y="381000"/>
            <a:ext cx="5867400" cy="67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</a:pPr>
            <a:r>
              <a:rPr lang="en-US" sz="36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What We Believe</a:t>
            </a:r>
            <a:endParaRPr/>
          </a:p>
        </p:txBody>
      </p:sp>
      <p:sp>
        <p:nvSpPr>
          <p:cNvPr id="105" name="Google Shape;105;p3"/>
          <p:cNvSpPr txBox="1">
            <a:spLocks noGrp="1"/>
          </p:cNvSpPr>
          <p:nvPr>
            <p:ph type="body" idx="1"/>
          </p:nvPr>
        </p:nvSpPr>
        <p:spPr>
          <a:xfrm>
            <a:off x="457200" y="1754504"/>
            <a:ext cx="7391400" cy="3731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/>
          </a:p>
          <a:p>
            <a:pPr marL="0" lvl="0" indent="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NFADB believes that individuals who are deaf-blind are valued members of their communities and should have the same opportunities and choices as others in the community.</a:t>
            </a:r>
            <a:endParaRPr/>
          </a:p>
        </p:txBody>
      </p:sp>
      <p:pic>
        <p:nvPicPr>
          <p:cNvPr id="106" name="Google Shape;106;p3" descr="NFADB"/>
          <p:cNvPicPr preferRelativeResize="0"/>
          <p:nvPr/>
        </p:nvPicPr>
        <p:blipFill rotWithShape="1">
          <a:blip r:embed="rId3">
            <a:alphaModFix/>
          </a:blip>
          <a:srcRect b="3572"/>
          <a:stretch/>
        </p:blipFill>
        <p:spPr>
          <a:xfrm>
            <a:off x="133350" y="150495"/>
            <a:ext cx="1314450" cy="13735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191C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 txBox="1">
            <a:spLocks noGrp="1"/>
          </p:cNvSpPr>
          <p:nvPr>
            <p:ph type="title"/>
          </p:nvPr>
        </p:nvSpPr>
        <p:spPr>
          <a:xfrm>
            <a:off x="1295400" y="320040"/>
            <a:ext cx="6400800" cy="67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</a:pPr>
            <a:r>
              <a:rPr lang="en-US" sz="36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Mission</a:t>
            </a:r>
            <a:endParaRPr/>
          </a:p>
        </p:txBody>
      </p:sp>
      <p:sp>
        <p:nvSpPr>
          <p:cNvPr id="113" name="Google Shape;113;p4"/>
          <p:cNvSpPr txBox="1">
            <a:spLocks noGrp="1"/>
          </p:cNvSpPr>
          <p:nvPr>
            <p:ph type="body" idx="1"/>
          </p:nvPr>
        </p:nvSpPr>
        <p:spPr>
          <a:xfrm>
            <a:off x="433873" y="1953732"/>
            <a:ext cx="7391400" cy="2950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/>
          </a:p>
          <a:p>
            <a:pPr marL="0" lvl="0" indent="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NFADB exists to empower the voices of families with individuals who are deaf-blind and advocate for their unique needs.</a:t>
            </a:r>
            <a:endParaRPr/>
          </a:p>
        </p:txBody>
      </p:sp>
      <p:pic>
        <p:nvPicPr>
          <p:cNvPr id="114" name="Google Shape;114;p4" descr="NFADB"/>
          <p:cNvPicPr preferRelativeResize="0"/>
          <p:nvPr/>
        </p:nvPicPr>
        <p:blipFill rotWithShape="1">
          <a:blip r:embed="rId3">
            <a:alphaModFix/>
          </a:blip>
          <a:srcRect b="3572"/>
          <a:stretch/>
        </p:blipFill>
        <p:spPr>
          <a:xfrm>
            <a:off x="133350" y="150495"/>
            <a:ext cx="1314450" cy="13735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191C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6538912" cy="67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</a:pPr>
            <a:r>
              <a:rPr lang="en-US" sz="36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Purpose</a:t>
            </a:r>
            <a:endParaRPr sz="3600" b="1" strike="sngStrike">
              <a:solidFill>
                <a:schemeClr val="lt1"/>
              </a:solidFill>
              <a:highlight>
                <a:srgbClr val="FFFF00"/>
              </a:highlight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1" name="Google Shape;121;p5"/>
          <p:cNvSpPr txBox="1">
            <a:spLocks noGrp="1"/>
          </p:cNvSpPr>
          <p:nvPr>
            <p:ph type="body" idx="1"/>
          </p:nvPr>
        </p:nvSpPr>
        <p:spPr>
          <a:xfrm>
            <a:off x="1219200" y="1697664"/>
            <a:ext cx="6324600" cy="4093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Advocacy</a:t>
            </a:r>
            <a:endParaRPr/>
          </a:p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Foster Family-to-Family Relationships </a:t>
            </a:r>
            <a:endParaRPr/>
          </a:p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Promote Partnerships</a:t>
            </a:r>
            <a:endParaRPr/>
          </a:p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Provide Information and Resources </a:t>
            </a:r>
            <a:endParaRPr/>
          </a:p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Offer Training Opportunities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/>
          </a:p>
        </p:txBody>
      </p:sp>
      <p:pic>
        <p:nvPicPr>
          <p:cNvPr id="122" name="Google Shape;122;p5" descr="NFADB"/>
          <p:cNvPicPr preferRelativeResize="0"/>
          <p:nvPr/>
        </p:nvPicPr>
        <p:blipFill rotWithShape="1">
          <a:blip r:embed="rId3">
            <a:alphaModFix/>
          </a:blip>
          <a:srcRect b="3572"/>
          <a:stretch/>
        </p:blipFill>
        <p:spPr>
          <a:xfrm>
            <a:off x="133350" y="150495"/>
            <a:ext cx="1314450" cy="13735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191C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 txBox="1">
            <a:spLocks noGrp="1"/>
          </p:cNvSpPr>
          <p:nvPr>
            <p:ph type="title"/>
          </p:nvPr>
        </p:nvSpPr>
        <p:spPr>
          <a:xfrm>
            <a:off x="1828800" y="365127"/>
            <a:ext cx="6686550" cy="777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              </a:t>
            </a:r>
            <a:r>
              <a:rPr lang="en-US" sz="36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Membership</a:t>
            </a:r>
            <a:endParaRPr/>
          </a:p>
        </p:txBody>
      </p:sp>
      <p:sp>
        <p:nvSpPr>
          <p:cNvPr id="129" name="Google Shape;129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274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</a:pPr>
            <a:r>
              <a:rPr lang="en-US" sz="2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Individual or Family membership (covers all family members living at one address)</a:t>
            </a:r>
            <a:endParaRPr/>
          </a:p>
          <a:p>
            <a:pPr marL="742950" lvl="0" indent="-280988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One Year $15 – Three Years $35 – Lifetime $100</a:t>
            </a:r>
            <a:endParaRPr/>
          </a:p>
          <a:p>
            <a:pPr marL="0" lvl="0" indent="0" algn="l" rtl="0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</a:pPr>
            <a:r>
              <a:rPr lang="en-US" sz="2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Organization or agency membership</a:t>
            </a:r>
            <a:endParaRPr/>
          </a:p>
          <a:p>
            <a:pPr marL="742950" lvl="0" indent="-280988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One Year $100 – Three Years $250</a:t>
            </a:r>
            <a:endParaRPr/>
          </a:p>
        </p:txBody>
      </p:sp>
      <p:sp>
        <p:nvSpPr>
          <p:cNvPr id="130" name="Google Shape;130;p6"/>
          <p:cNvSpPr txBox="1">
            <a:spLocks noGrp="1"/>
          </p:cNvSpPr>
          <p:nvPr>
            <p:ph type="body" idx="2"/>
          </p:nvPr>
        </p:nvSpPr>
        <p:spPr>
          <a:xfrm>
            <a:off x="457200" y="5031573"/>
            <a:ext cx="8058150" cy="1145390"/>
          </a:xfrm>
          <a:prstGeom prst="rect">
            <a:avLst/>
          </a:prstGeom>
          <a:noFill/>
          <a:ln w="222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Join via our website, mail in the application found in our brochure, or call for an application.</a:t>
            </a:r>
            <a:endParaRPr/>
          </a:p>
          <a:p>
            <a:pPr marL="171450" lvl="0" indent="-38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/>
          </a:p>
        </p:txBody>
      </p:sp>
      <p:pic>
        <p:nvPicPr>
          <p:cNvPr id="131" name="Google Shape;131;p6" descr="NFAD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2728"/>
            <a:ext cx="1295400" cy="1353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191C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"/>
          <p:cNvSpPr txBox="1">
            <a:spLocks noGrp="1"/>
          </p:cNvSpPr>
          <p:nvPr>
            <p:ph type="title"/>
          </p:nvPr>
        </p:nvSpPr>
        <p:spPr>
          <a:xfrm>
            <a:off x="1828800" y="304800"/>
            <a:ext cx="5867400" cy="67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 </a:t>
            </a:r>
            <a:r>
              <a:rPr lang="en-US" sz="36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Member Benefits</a:t>
            </a:r>
            <a:endParaRPr sz="3600" b="1" strike="sngStrike">
              <a:solidFill>
                <a:schemeClr val="lt1"/>
              </a:solidFill>
              <a:highlight>
                <a:srgbClr val="FFFF00"/>
              </a:highlight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38" name="Google Shape;138;p7"/>
          <p:cNvSpPr txBox="1">
            <a:spLocks noGrp="1"/>
          </p:cNvSpPr>
          <p:nvPr>
            <p:ph type="body" idx="1"/>
          </p:nvPr>
        </p:nvSpPr>
        <p:spPr>
          <a:xfrm>
            <a:off x="1143000" y="1905000"/>
            <a:ext cx="6248400" cy="4245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Family voices are heard</a:t>
            </a:r>
            <a:endParaRPr/>
          </a:p>
          <a:p>
            <a:pPr marL="171450" lvl="0" indent="-171450" algn="l" rtl="0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They are not alone</a:t>
            </a:r>
            <a:endParaRPr/>
          </a:p>
          <a:p>
            <a:pPr marL="171450" lvl="0" indent="-171450" algn="l" rtl="0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Training opportunities</a:t>
            </a:r>
            <a:endParaRPr/>
          </a:p>
          <a:p>
            <a:pPr marL="171450" lvl="0" indent="-171450" algn="l" rtl="0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Information &amp; resources</a:t>
            </a:r>
            <a:endParaRPr/>
          </a:p>
          <a:p>
            <a:pPr marL="171450" lvl="0" indent="-171450" algn="l" rtl="0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Networking opportunities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/>
          </a:p>
        </p:txBody>
      </p:sp>
      <p:pic>
        <p:nvPicPr>
          <p:cNvPr id="139" name="Google Shape;139;p7" descr="NFADB"/>
          <p:cNvPicPr preferRelativeResize="0"/>
          <p:nvPr/>
        </p:nvPicPr>
        <p:blipFill rotWithShape="1">
          <a:blip r:embed="rId3">
            <a:alphaModFix/>
          </a:blip>
          <a:srcRect b="3572"/>
          <a:stretch/>
        </p:blipFill>
        <p:spPr>
          <a:xfrm>
            <a:off x="133350" y="150495"/>
            <a:ext cx="1314450" cy="13735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191C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"/>
          <p:cNvSpPr txBox="1">
            <a:spLocks noGrp="1"/>
          </p:cNvSpPr>
          <p:nvPr>
            <p:ph type="title"/>
          </p:nvPr>
        </p:nvSpPr>
        <p:spPr>
          <a:xfrm>
            <a:off x="2895600" y="347235"/>
            <a:ext cx="3352800" cy="67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</a:pPr>
            <a:r>
              <a:rPr lang="en-US" sz="36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NFADB Board</a:t>
            </a:r>
            <a:endParaRPr/>
          </a:p>
        </p:txBody>
      </p:sp>
      <p:sp>
        <p:nvSpPr>
          <p:cNvPr id="146" name="Google Shape;146;p8"/>
          <p:cNvSpPr txBox="1">
            <a:spLocks noGrp="1"/>
          </p:cNvSpPr>
          <p:nvPr>
            <p:ph type="body" idx="1"/>
          </p:nvPr>
        </p:nvSpPr>
        <p:spPr>
          <a:xfrm>
            <a:off x="838200" y="1676400"/>
            <a:ext cx="7315200" cy="4722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 Executive Members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 Additional Board Members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 Special Advisors</a:t>
            </a:r>
            <a:endParaRPr sz="24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 sz="24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24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Board Member Commitment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Bi-monthly conference call 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Annual face-to-face meeting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Participate in two committees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Be energetic &amp; creative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/>
          </a:p>
        </p:txBody>
      </p:sp>
      <p:pic>
        <p:nvPicPr>
          <p:cNvPr id="147" name="Google Shape;147;p8" descr="NFADB"/>
          <p:cNvPicPr preferRelativeResize="0"/>
          <p:nvPr/>
        </p:nvPicPr>
        <p:blipFill rotWithShape="1">
          <a:blip r:embed="rId3">
            <a:alphaModFix/>
          </a:blip>
          <a:srcRect b="3572"/>
          <a:stretch/>
        </p:blipFill>
        <p:spPr>
          <a:xfrm>
            <a:off x="133350" y="150495"/>
            <a:ext cx="1314450" cy="13735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191C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9"/>
          <p:cNvSpPr txBox="1">
            <a:spLocks noGrp="1"/>
          </p:cNvSpPr>
          <p:nvPr>
            <p:ph type="title"/>
          </p:nvPr>
        </p:nvSpPr>
        <p:spPr>
          <a:xfrm>
            <a:off x="1752600" y="320040"/>
            <a:ext cx="5638800" cy="67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</a:pPr>
            <a:r>
              <a:rPr lang="en-US" sz="36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Committees</a:t>
            </a:r>
            <a:r>
              <a:rPr lang="en-US"/>
              <a:t>  </a:t>
            </a:r>
            <a:endParaRPr/>
          </a:p>
        </p:txBody>
      </p:sp>
      <p:sp>
        <p:nvSpPr>
          <p:cNvPr id="154" name="Google Shape;154;p9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73914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/>
          </a:p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US" sz="2960" u="sng">
                <a:solidFill>
                  <a:schemeClr val="lt1"/>
                </a:solidFill>
              </a:rPr>
              <a:t>Committees of the Board:</a:t>
            </a:r>
            <a:endParaRPr sz="2960" u="sng">
              <a:solidFill>
                <a:schemeClr val="lt1"/>
              </a:solidFill>
            </a:endParaRPr>
          </a:p>
          <a:p>
            <a:pPr marL="457200" lvl="0" indent="-393065" algn="l" rtl="0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590"/>
              <a:buFont typeface="Tahoma"/>
              <a:buChar char="•"/>
            </a:pPr>
            <a:r>
              <a:rPr lang="en-US" sz="259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Executive </a:t>
            </a:r>
            <a:endParaRPr/>
          </a:p>
          <a:p>
            <a:pPr marL="457200" lvl="0" indent="-393065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90"/>
              <a:buFont typeface="Tahoma"/>
              <a:buChar char="•"/>
            </a:pPr>
            <a:r>
              <a:rPr lang="en-US" sz="259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Finance </a:t>
            </a:r>
            <a:endParaRPr sz="259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93065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90"/>
              <a:buFont typeface="Tahoma"/>
              <a:buChar char="•"/>
            </a:pPr>
            <a:r>
              <a:rPr lang="en-US" sz="259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Nomination </a:t>
            </a:r>
            <a:endParaRPr sz="259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59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590" u="sng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Advisory Committees (open for volunteers):</a:t>
            </a:r>
            <a:endParaRPr sz="2590" u="sng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93065" algn="l" rtl="0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590"/>
              <a:buFont typeface="Tahoma"/>
              <a:buChar char="•"/>
            </a:pPr>
            <a:r>
              <a:rPr lang="en-US" sz="259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Adult Life</a:t>
            </a:r>
            <a:endParaRPr/>
          </a:p>
          <a:p>
            <a:pPr marL="457200" lvl="0" indent="-393065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90"/>
              <a:buFont typeface="Tahoma"/>
              <a:buChar char="•"/>
            </a:pPr>
            <a:r>
              <a:rPr lang="en-US" sz="259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Affiliate</a:t>
            </a:r>
            <a:endParaRPr/>
          </a:p>
          <a:p>
            <a:pPr marL="457200" lvl="0" indent="-393065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90"/>
              <a:buFont typeface="Tahoma"/>
              <a:buChar char="•"/>
            </a:pPr>
            <a:r>
              <a:rPr lang="en-US" sz="259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Development</a:t>
            </a:r>
            <a:endParaRPr/>
          </a:p>
          <a:p>
            <a:pPr marL="457200" lvl="0" indent="-393065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90"/>
              <a:buFont typeface="Tahoma"/>
              <a:buChar char="•"/>
            </a:pPr>
            <a:r>
              <a:rPr lang="en-US" sz="259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Outreach	</a:t>
            </a:r>
            <a:endParaRPr/>
          </a:p>
          <a:p>
            <a:pPr marL="457200" lvl="0" indent="-393065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90"/>
              <a:buChar char="•"/>
            </a:pPr>
            <a:r>
              <a:rPr lang="en-US" sz="259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Policy, Information, &amp; Education</a:t>
            </a:r>
            <a:r>
              <a:rPr lang="en-US" sz="2590">
                <a:solidFill>
                  <a:schemeClr val="lt1"/>
                </a:solidFill>
              </a:rPr>
              <a:t>   (PIE)		 </a:t>
            </a:r>
            <a:endParaRPr/>
          </a:p>
          <a:p>
            <a:pPr marL="171450" lvl="0" indent="-6985" algn="l" rtl="0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259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590"/>
              <a:buNone/>
            </a:pPr>
            <a:r>
              <a:rPr lang="en-US" sz="2590" b="1" u="sng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Volunteer!</a:t>
            </a:r>
            <a:r>
              <a:rPr lang="en-US" sz="259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(nfadb.org/support-nfadb/volunteer)</a:t>
            </a:r>
            <a:endParaRPr sz="259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55" name="Google Shape;155;p9" descr="NFADB"/>
          <p:cNvPicPr preferRelativeResize="0"/>
          <p:nvPr/>
        </p:nvPicPr>
        <p:blipFill rotWithShape="1">
          <a:blip r:embed="rId4">
            <a:alphaModFix/>
          </a:blip>
          <a:srcRect b="3572"/>
          <a:stretch/>
        </p:blipFill>
        <p:spPr>
          <a:xfrm>
            <a:off x="152400" y="150495"/>
            <a:ext cx="1314450" cy="13735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723</Words>
  <Application>Microsoft Office PowerPoint</Application>
  <PresentationFormat>On-screen Show (4:3)</PresentationFormat>
  <Paragraphs>135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Tahoma</vt:lpstr>
      <vt:lpstr>Calibri</vt:lpstr>
      <vt:lpstr>Arial</vt:lpstr>
      <vt:lpstr>Office Theme</vt:lpstr>
      <vt:lpstr>National Family Association for Deaf-Blind</vt:lpstr>
      <vt:lpstr>Who We Are</vt:lpstr>
      <vt:lpstr>What We Believe</vt:lpstr>
      <vt:lpstr> Mission</vt:lpstr>
      <vt:lpstr>Purpose</vt:lpstr>
      <vt:lpstr>              Membership</vt:lpstr>
      <vt:lpstr> Member Benefits</vt:lpstr>
      <vt:lpstr>NFADB Board</vt:lpstr>
      <vt:lpstr>Committees  </vt:lpstr>
      <vt:lpstr>Affiliate Network </vt:lpstr>
      <vt:lpstr>NFADB Affiliates</vt:lpstr>
      <vt:lpstr>What We Do (1 of 3)</vt:lpstr>
      <vt:lpstr>What We Do (2 of 3)</vt:lpstr>
      <vt:lpstr>What We Do (3 of 3)</vt:lpstr>
      <vt:lpstr>How to Reach Us  </vt:lpstr>
      <vt:lpstr>Thank You!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Family Association for Deaf-Blind</dc:title>
  <dc:creator>Clarita Berg</dc:creator>
  <cp:lastModifiedBy>Patricia McGowan</cp:lastModifiedBy>
  <cp:revision>2</cp:revision>
  <dcterms:created xsi:type="dcterms:W3CDTF">2014-07-30T03:13:56Z</dcterms:created>
  <dcterms:modified xsi:type="dcterms:W3CDTF">2021-02-19T00:47:06Z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